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256" r:id="rId2"/>
    <p:sldId id="257" r:id="rId3"/>
    <p:sldId id="258" r:id="rId4"/>
    <p:sldId id="259" r:id="rId5"/>
    <p:sldId id="260" r:id="rId6"/>
    <p:sldId id="261" r:id="rId7"/>
    <p:sldId id="264" r:id="rId8"/>
    <p:sldId id="262" r:id="rId9"/>
    <p:sldId id="263" r:id="rId10"/>
    <p:sldId id="265" r:id="rId11"/>
    <p:sldId id="266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0" d="100"/>
          <a:sy n="60" d="100"/>
        </p:scale>
        <p:origin x="78" y="10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3" d="100"/>
          <a:sy n="83" d="100"/>
        </p:scale>
        <p:origin x="1044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4BACAA-CC86-4C89-BE05-B5FD36070B77}" type="datetimeFigureOut">
              <a:rPr lang="zh-CN" altLang="en-US" smtClean="0"/>
              <a:t>2021/10/10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246272-2EF3-457A-8056-388A940A55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55196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246272-2EF3-457A-8056-388A940A55A7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5816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167596-6908-4525-8831-7322E84DAB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C29A368-379C-42FB-8A86-F74E626C82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761367E-A11B-41BA-95CA-3696B6F89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4D8B03-E44B-4519-8FC9-55180F9FE839}" type="datetimeFigureOut">
              <a:rPr lang="zh-CN" altLang="en-US" smtClean="0"/>
              <a:t>2021/10/10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6C5E801-1CCC-410E-9337-69C4AA1439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F84C87A-AF7F-4B8B-B004-1A00F473F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02077-1008-4C9F-9FB3-F35330F031A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28641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296FB8-4170-4E03-B1C0-B83EC6C47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D853402-A7AA-4ADD-8CFF-F87B28BB8B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0B97254-6770-4716-AE91-E3DA5A6989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4D8B03-E44B-4519-8FC9-55180F9FE839}" type="datetimeFigureOut">
              <a:rPr lang="zh-CN" altLang="en-US" smtClean="0"/>
              <a:t>2021/10/10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42E3603-9161-4F58-B9F5-B13BD3914B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4F455D2-1CB9-49F2-BC16-5D95062781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02077-1008-4C9F-9FB3-F35330F031A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91633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04AEE2FE-A645-44D5-B48B-0AEE48B7D2C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5AB7F7D-56F7-4B4B-9A96-A0F352E3D5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55FADC8-EA8D-4397-9339-EF4672F588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4D8B03-E44B-4519-8FC9-55180F9FE839}" type="datetimeFigureOut">
              <a:rPr lang="zh-CN" altLang="en-US" smtClean="0"/>
              <a:t>2021/10/10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70ED06E-9A57-48EF-8ADD-556ADFBA9C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AC2DB10-B442-41BB-9DAF-0E064D59D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02077-1008-4C9F-9FB3-F35330F031A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6887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BA1833-E51A-40AC-8461-5E71185D6A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DEA0DFA-958F-4263-90F0-1417D32D28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03BAB60-5485-43A6-B9BB-217EC54E7B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4D8B03-E44B-4519-8FC9-55180F9FE839}" type="datetimeFigureOut">
              <a:rPr lang="zh-CN" altLang="en-US" smtClean="0"/>
              <a:t>2021/10/10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1B97341-57C7-4CE0-A6CA-1FCFD31D83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5EABEEB-EDA2-473B-A80F-4FDE2A4FA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02077-1008-4C9F-9FB3-F35330F031A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66635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080175-2538-47D9-8DC2-98ECB502FD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4386317-B58B-469C-8028-2D2D4C2429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67BE5E1-6AF6-4B70-B91F-4520070246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4D8B03-E44B-4519-8FC9-55180F9FE839}" type="datetimeFigureOut">
              <a:rPr lang="zh-CN" altLang="en-US" smtClean="0"/>
              <a:t>2021/10/10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30773E3-67DB-4277-9423-F72BB8BE6E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B2D609E-143C-48D4-BFB9-E4F62D6200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02077-1008-4C9F-9FB3-F35330F031A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28992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60B4EA-BCAE-42C7-A453-5A8339E92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83F6B8D-F525-4051-B50C-8EF18582B18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EA0565D-FCB5-462F-8072-F3ABC15BC1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4C5DC9A-612C-46C4-9662-00F9C4862D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4D8B03-E44B-4519-8FC9-55180F9FE839}" type="datetimeFigureOut">
              <a:rPr lang="zh-CN" altLang="en-US" smtClean="0"/>
              <a:t>2021/10/10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E8FEE75-6062-46ED-9AFB-671EF684F3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3E5376A-6AC5-42E9-99C2-B7E71D804E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02077-1008-4C9F-9FB3-F35330F031A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09304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B82A84-6AA6-47E3-9E2E-FC49988229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B21C2C9-961B-4165-8647-D1BCB1082F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0DB42CA-B8FE-4719-BE0E-6319368B08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81CFCCF-311D-4780-93CD-EE95818FAC5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FE64A9AB-B0C1-43F1-8975-2E5A11AF324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7C197100-8E39-472A-AB3E-C5516481AD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4D8B03-E44B-4519-8FC9-55180F9FE839}" type="datetimeFigureOut">
              <a:rPr lang="zh-CN" altLang="en-US" smtClean="0"/>
              <a:t>2021/10/10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0D364EF1-B296-41BE-A616-07D1020A2A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F1807748-E4A8-4116-9E02-1A05EAEB4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02077-1008-4C9F-9FB3-F35330F031A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72489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49B4A3-7511-4117-8E9D-DEDCEBDCDD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0679618-5200-4F3B-B4D6-070DD450FD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4D8B03-E44B-4519-8FC9-55180F9FE839}" type="datetimeFigureOut">
              <a:rPr lang="zh-CN" altLang="en-US" smtClean="0"/>
              <a:t>2021/10/10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C8D4701-D2FF-4498-B84E-87A6788460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8BBCECD-3AB1-4954-B4BE-3CCF2E2460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02077-1008-4C9F-9FB3-F35330F031A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46815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240E7B7-35EA-4E4A-903E-36EAAEDCE7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4D8B03-E44B-4519-8FC9-55180F9FE839}" type="datetimeFigureOut">
              <a:rPr lang="zh-CN" altLang="en-US" smtClean="0"/>
              <a:t>2021/10/10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3C26E51A-7B7B-4668-B42E-43B8C0A932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3A44D55-0559-40B9-8FB0-0F21B7973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02077-1008-4C9F-9FB3-F35330F031A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30165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D59F41-36B8-4737-A71E-5365D35AD8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0686D4A-1E7D-43EF-8665-F719E37B5F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A3FFCAD-1F29-41D3-8CA3-2456C8195A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E3634B7-FE8F-4480-B8C1-671E42D27B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4D8B03-E44B-4519-8FC9-55180F9FE839}" type="datetimeFigureOut">
              <a:rPr lang="zh-CN" altLang="en-US" smtClean="0"/>
              <a:t>2021/10/10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214C31E-3303-43B0-AD7A-C968BAE5E9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EB563C7-81F0-46FA-BCF5-D2556AA893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02077-1008-4C9F-9FB3-F35330F031A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66510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6A6DB2-ED92-446A-8918-492DB9B967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532D4B26-AE42-4D20-945C-83909BB043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7C1C696-2F5A-444B-855F-E2EF993AEC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1358344-6BE9-4707-B07B-0518E2A3E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4D8B03-E44B-4519-8FC9-55180F9FE839}" type="datetimeFigureOut">
              <a:rPr lang="zh-CN" altLang="en-US" smtClean="0"/>
              <a:t>2021/10/10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8F15BDF-1B63-4AEA-907A-7BF3344743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0423C12-5FFE-44FD-AE0A-3512AF5C21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02077-1008-4C9F-9FB3-F35330F031A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19085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32ED0A0-C7E3-4C5B-8961-10B9456B91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E3C983E-D5E5-42EC-822C-B6CDCC9857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4D8B03-E44B-4519-8FC9-55180F9FE839}" type="datetimeFigureOut">
              <a:rPr lang="zh-CN" altLang="en-US" smtClean="0"/>
              <a:t>2021/10/10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03E68D3-528A-47D2-8418-34AB162907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DC5D22D-DF7D-4C0F-AAC2-1847830DA8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202077-1008-4C9F-9FB3-F35330F031A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1ED24D6-671C-477F-930A-6211CADF52B2}"/>
              </a:ext>
            </a:extLst>
          </p:cNvPr>
          <p:cNvSpPr/>
          <p:nvPr userDrawn="1"/>
        </p:nvSpPr>
        <p:spPr>
          <a:xfrm>
            <a:off x="361025" y="985421"/>
            <a:ext cx="11469950" cy="457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68445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16.png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microsoft.com/office/2007/relationships/hdphoto" Target="../media/hdphoto4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microsoft.com/office/2007/relationships/hdphoto" Target="../media/hdphoto3.wdp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A99454E7-E36D-4B21-98CA-B86468A00583}"/>
              </a:ext>
            </a:extLst>
          </p:cNvPr>
          <p:cNvGrpSpPr/>
          <p:nvPr/>
        </p:nvGrpSpPr>
        <p:grpSpPr>
          <a:xfrm>
            <a:off x="263372" y="2767280"/>
            <a:ext cx="9760997" cy="1323439"/>
            <a:chOff x="263372" y="2767280"/>
            <a:chExt cx="9760997" cy="1323439"/>
          </a:xfrm>
        </p:grpSpPr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DEF87FD4-16B4-41FE-92C7-4EAE27D0C509}"/>
                </a:ext>
              </a:extLst>
            </p:cNvPr>
            <p:cNvSpPr txBox="1"/>
            <p:nvPr/>
          </p:nvSpPr>
          <p:spPr>
            <a:xfrm>
              <a:off x="1031289" y="2767280"/>
              <a:ext cx="899308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000" b="1" dirty="0">
                  <a:latin typeface="Arial" panose="020B0604020202020204" pitchFamily="34" charset="0"/>
                  <a:cs typeface="Arial" panose="020B0604020202020204" pitchFamily="34" charset="0"/>
                </a:rPr>
                <a:t>Processor Arch: Pipelined</a:t>
              </a:r>
            </a:p>
            <a:p>
              <a:r>
                <a:rPr lang="en-US" altLang="zh-CN" sz="4000" b="1" dirty="0">
                  <a:latin typeface="Arial" panose="020B0604020202020204" pitchFamily="34" charset="0"/>
                  <a:cs typeface="Arial" panose="020B0604020202020204" pitchFamily="34" charset="0"/>
                </a:rPr>
                <a:t>Memory Hierarchy</a:t>
              </a:r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FE39EDB2-07AA-4654-BC4E-8E79EAB7CC03}"/>
                </a:ext>
              </a:extLst>
            </p:cNvPr>
            <p:cNvSpPr/>
            <p:nvPr/>
          </p:nvSpPr>
          <p:spPr>
            <a:xfrm>
              <a:off x="263372" y="2855114"/>
              <a:ext cx="464596" cy="114777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E6ADDACC-5653-4155-81FD-885B2317A0BF}"/>
                </a:ext>
              </a:extLst>
            </p:cNvPr>
            <p:cNvSpPr/>
            <p:nvPr/>
          </p:nvSpPr>
          <p:spPr>
            <a:xfrm>
              <a:off x="798991" y="2855114"/>
              <a:ext cx="124287" cy="114777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2" name="文本框 11">
            <a:extLst>
              <a:ext uri="{FF2B5EF4-FFF2-40B4-BE49-F238E27FC236}">
                <a16:creationId xmlns:a16="http://schemas.microsoft.com/office/drawing/2014/main" id="{7DF5A9CF-1CA4-43DD-BF1E-DF8DFC0A0E25}"/>
              </a:ext>
            </a:extLst>
          </p:cNvPr>
          <p:cNvSpPr txBox="1"/>
          <p:nvPr/>
        </p:nvSpPr>
        <p:spPr>
          <a:xfrm>
            <a:off x="1031289" y="4090719"/>
            <a:ext cx="43323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latin typeface="Arial" panose="020B0604020202020204" pitchFamily="34" charset="0"/>
                <a:cs typeface="Arial" panose="020B0604020202020204" pitchFamily="34" charset="0"/>
              </a:rPr>
              <a:t>MADE BY: 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Zhong Zhineng &amp; Song </a:t>
            </a:r>
            <a:r>
              <a:rPr lang="en-US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Yixin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17525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2A61D4E-55F5-4581-AA57-81308D3E02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72933"/>
            <a:ext cx="10515600" cy="4351338"/>
          </a:xfrm>
        </p:spPr>
        <p:txBody>
          <a:bodyPr/>
          <a:lstStyle/>
          <a:p>
            <a:r>
              <a:rPr lang="en-US" altLang="zh-CN" dirty="0"/>
              <a:t>Data hazard</a:t>
            </a:r>
          </a:p>
          <a:p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Control hazard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FEEADB3-3319-4486-8739-6DD500A911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3320" y="1349129"/>
            <a:ext cx="6919912" cy="205710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965E376-6D9A-432B-A948-9CDE4FF0D3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3320" y="4021124"/>
            <a:ext cx="7072960" cy="2218035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1E7E6DC4-F09D-4852-B3CA-1B0692379465}"/>
              </a:ext>
            </a:extLst>
          </p:cNvPr>
          <p:cNvSpPr/>
          <p:nvPr/>
        </p:nvSpPr>
        <p:spPr>
          <a:xfrm>
            <a:off x="361025" y="985421"/>
            <a:ext cx="11469950" cy="457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321F9E4-D27C-4FCA-B263-E1F80060CD99}"/>
              </a:ext>
            </a:extLst>
          </p:cNvPr>
          <p:cNvSpPr txBox="1"/>
          <p:nvPr/>
        </p:nvSpPr>
        <p:spPr>
          <a:xfrm>
            <a:off x="258930" y="393101"/>
            <a:ext cx="8993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Problems:	Data/Control Dependency</a:t>
            </a:r>
          </a:p>
        </p:txBody>
      </p:sp>
    </p:spTree>
    <p:extLst>
      <p:ext uri="{BB962C8B-B14F-4D97-AF65-F5344CB8AC3E}">
        <p14:creationId xmlns:p14="http://schemas.microsoft.com/office/powerpoint/2010/main" val="18550313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9EC1FB7-35A4-4491-9438-F54006E945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36030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Handling </a:t>
            </a:r>
          </a:p>
          <a:p>
            <a:pPr marL="0" indent="0">
              <a:buNone/>
            </a:pPr>
            <a:r>
              <a:rPr lang="en-US" altLang="zh-CN" dirty="0"/>
              <a:t>data </a:t>
            </a:r>
          </a:p>
          <a:p>
            <a:pPr marL="0" indent="0">
              <a:buNone/>
            </a:pPr>
            <a:r>
              <a:rPr lang="en-US" altLang="zh-CN" dirty="0"/>
              <a:t>hazard</a:t>
            </a:r>
          </a:p>
          <a:p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Handling</a:t>
            </a:r>
            <a:r>
              <a:rPr lang="zh-CN" altLang="en-US" dirty="0"/>
              <a:t> 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control </a:t>
            </a:r>
          </a:p>
          <a:p>
            <a:pPr marL="0" indent="0">
              <a:buNone/>
            </a:pPr>
            <a:r>
              <a:rPr lang="en-US" altLang="zh-CN" dirty="0"/>
              <a:t>hazard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D04EFA3-9DDE-43F7-A8D0-E7B95AC21A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7108" y="1382760"/>
            <a:ext cx="7152516" cy="227483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B7180CA-E465-4B3C-BCCE-4A8D761CC3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7108" y="3868762"/>
            <a:ext cx="6849808" cy="2596137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35B63956-1636-4B27-9CB1-DCB27F98F486}"/>
              </a:ext>
            </a:extLst>
          </p:cNvPr>
          <p:cNvSpPr/>
          <p:nvPr/>
        </p:nvSpPr>
        <p:spPr>
          <a:xfrm>
            <a:off x="361025" y="985421"/>
            <a:ext cx="11469950" cy="457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47A2A43-6C06-4E58-BBDD-6C215DA7C2BC}"/>
              </a:ext>
            </a:extLst>
          </p:cNvPr>
          <p:cNvSpPr txBox="1"/>
          <p:nvPr/>
        </p:nvSpPr>
        <p:spPr>
          <a:xfrm>
            <a:off x="258930" y="393101"/>
            <a:ext cx="8993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A Simple Solution: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Bubbles and Stalls</a:t>
            </a:r>
          </a:p>
        </p:txBody>
      </p:sp>
    </p:spTree>
    <p:extLst>
      <p:ext uri="{BB962C8B-B14F-4D97-AF65-F5344CB8AC3E}">
        <p14:creationId xmlns:p14="http://schemas.microsoft.com/office/powerpoint/2010/main" val="17957477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0025117-AE3A-4993-B82A-3FF66956AD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019" y="1299050"/>
            <a:ext cx="3000613" cy="4351338"/>
          </a:xfrm>
        </p:spPr>
        <p:txBody>
          <a:bodyPr>
            <a:normAutofit/>
          </a:bodyPr>
          <a:lstStyle/>
          <a:p>
            <a:r>
              <a:rPr lang="en-US" altLang="zh-CN" sz="2000" dirty="0"/>
              <a:t>Need the data that has not written back to the registers when decoding.</a:t>
            </a:r>
          </a:p>
          <a:p>
            <a:r>
              <a:rPr lang="en-US" altLang="zh-CN" sz="2000" b="1" dirty="0"/>
              <a:t>Principle: Try to use forward. If failed, use stall.</a:t>
            </a:r>
          </a:p>
          <a:p>
            <a:r>
              <a:rPr lang="en-US" altLang="zh-CN" sz="2000" dirty="0" err="1"/>
              <a:t>Sel+Fwd</a:t>
            </a:r>
            <a:r>
              <a:rPr lang="en-US" altLang="zh-CN" sz="2000" dirty="0"/>
              <a:t> A</a:t>
            </a:r>
          </a:p>
          <a:p>
            <a:r>
              <a:rPr lang="en-US" altLang="zh-CN" sz="2000" dirty="0" err="1"/>
              <a:t>Fwd</a:t>
            </a:r>
            <a:r>
              <a:rPr lang="en-US" altLang="zh-CN" sz="2000" dirty="0"/>
              <a:t> B</a:t>
            </a:r>
          </a:p>
          <a:p>
            <a:pPr marL="0" indent="0">
              <a:buNone/>
            </a:pPr>
            <a:endParaRPr lang="en-US" altLang="zh-CN" sz="2000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0034D1CE-E296-475D-8D6E-46077972750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5526" y="1253331"/>
            <a:ext cx="4389741" cy="562314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2565EFB-A6C5-43AF-9C0A-E0350F87D14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31132" y="1299050"/>
            <a:ext cx="4072849" cy="5577423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191BF937-A36C-4042-945C-986F1EFBFAF1}"/>
              </a:ext>
            </a:extLst>
          </p:cNvPr>
          <p:cNvSpPr/>
          <p:nvPr/>
        </p:nvSpPr>
        <p:spPr>
          <a:xfrm>
            <a:off x="361025" y="985421"/>
            <a:ext cx="11469950" cy="457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82A4D4D-837A-44B9-8933-6C35C1428E26}"/>
              </a:ext>
            </a:extLst>
          </p:cNvPr>
          <p:cNvSpPr txBox="1"/>
          <p:nvPr/>
        </p:nvSpPr>
        <p:spPr>
          <a:xfrm>
            <a:off x="258930" y="393101"/>
            <a:ext cx="8993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Another Solution: Forward</a:t>
            </a:r>
          </a:p>
        </p:txBody>
      </p:sp>
    </p:spTree>
    <p:extLst>
      <p:ext uri="{BB962C8B-B14F-4D97-AF65-F5344CB8AC3E}">
        <p14:creationId xmlns:p14="http://schemas.microsoft.com/office/powerpoint/2010/main" val="27436420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88F9FF7A-9439-4187-81A3-9486B239CB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9701" y="1299411"/>
            <a:ext cx="5699045" cy="48689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CE61A0FC-DE29-413B-B4DB-76D2736F8957}"/>
              </a:ext>
            </a:extLst>
          </p:cNvPr>
          <p:cNvSpPr txBox="1"/>
          <p:nvPr/>
        </p:nvSpPr>
        <p:spPr>
          <a:xfrm>
            <a:off x="6705600" y="1436512"/>
            <a:ext cx="43794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HCL:</a:t>
            </a:r>
          </a:p>
          <a:p>
            <a:endParaRPr lang="en-US" altLang="zh-CN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A31530AB-B2B2-454D-84F0-DE3C481DC2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05600" y="2120977"/>
            <a:ext cx="5229726" cy="1808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3">
            <a:extLst>
              <a:ext uri="{FF2B5EF4-FFF2-40B4-BE49-F238E27FC236}">
                <a16:creationId xmlns:a16="http://schemas.microsoft.com/office/drawing/2014/main" id="{6F0BE393-BEED-48C0-B887-50F6957D69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05600" y="4010515"/>
            <a:ext cx="4785300" cy="10209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702D622F-0883-491D-B71D-810C4FDC7B1F}"/>
              </a:ext>
            </a:extLst>
          </p:cNvPr>
          <p:cNvSpPr/>
          <p:nvPr/>
        </p:nvSpPr>
        <p:spPr>
          <a:xfrm>
            <a:off x="361025" y="985421"/>
            <a:ext cx="11469950" cy="457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F8224BA-14AE-4F5D-A375-2036A0721E55}"/>
              </a:ext>
            </a:extLst>
          </p:cNvPr>
          <p:cNvSpPr txBox="1"/>
          <p:nvPr/>
        </p:nvSpPr>
        <p:spPr>
          <a:xfrm>
            <a:off x="258930" y="393101"/>
            <a:ext cx="8993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Modified HCL: Select PC &amp; Fetch</a:t>
            </a:r>
          </a:p>
        </p:txBody>
      </p:sp>
    </p:spTree>
    <p:extLst>
      <p:ext uri="{BB962C8B-B14F-4D97-AF65-F5344CB8AC3E}">
        <p14:creationId xmlns:p14="http://schemas.microsoft.com/office/powerpoint/2010/main" val="34394094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CC1C4A8F-B1C2-45AD-A875-BB107457692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4225" y="1427135"/>
            <a:ext cx="5672889" cy="46148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2CE359CF-B158-4A36-BBEA-7B3BCCCAF4CF}"/>
              </a:ext>
            </a:extLst>
          </p:cNvPr>
          <p:cNvSpPr txBox="1"/>
          <p:nvPr/>
        </p:nvSpPr>
        <p:spPr>
          <a:xfrm>
            <a:off x="6921208" y="1367075"/>
            <a:ext cx="1395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HCL: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90327417-9BC7-4853-B2E2-99FB43F98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16148" y="2027926"/>
            <a:ext cx="4987006" cy="15650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3">
            <a:extLst>
              <a:ext uri="{FF2B5EF4-FFF2-40B4-BE49-F238E27FC236}">
                <a16:creationId xmlns:a16="http://schemas.microsoft.com/office/drawing/2014/main" id="{16279F08-BF82-4200-B991-F90FEE4402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email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16148" y="3927816"/>
            <a:ext cx="4992066" cy="13592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F2268EFB-FE41-422A-9FF9-0B168BC32671}"/>
              </a:ext>
            </a:extLst>
          </p:cNvPr>
          <p:cNvSpPr txBox="1"/>
          <p:nvPr/>
        </p:nvSpPr>
        <p:spPr>
          <a:xfrm>
            <a:off x="6315400" y="5621898"/>
            <a:ext cx="53623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Pay attention to the choice order!</a:t>
            </a:r>
            <a:endParaRPr lang="zh-CN" altLang="en-US" sz="2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EED2917-9C76-48BC-8CCD-6FC154C806F1}"/>
              </a:ext>
            </a:extLst>
          </p:cNvPr>
          <p:cNvSpPr/>
          <p:nvPr/>
        </p:nvSpPr>
        <p:spPr>
          <a:xfrm>
            <a:off x="361025" y="985421"/>
            <a:ext cx="11469950" cy="457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4A78D03-1B0A-45FC-B628-16402A1E4E6B}"/>
              </a:ext>
            </a:extLst>
          </p:cNvPr>
          <p:cNvSpPr txBox="1"/>
          <p:nvPr/>
        </p:nvSpPr>
        <p:spPr>
          <a:xfrm>
            <a:off x="258930" y="393101"/>
            <a:ext cx="8993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Modified HCL: Decode &amp; Write back</a:t>
            </a:r>
          </a:p>
        </p:txBody>
      </p:sp>
    </p:spTree>
    <p:extLst>
      <p:ext uri="{BB962C8B-B14F-4D97-AF65-F5344CB8AC3E}">
        <p14:creationId xmlns:p14="http://schemas.microsoft.com/office/powerpoint/2010/main" val="29313952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547D01AC-FE51-45DE-B791-703918BB79E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44600" y="1980998"/>
            <a:ext cx="5468113" cy="28960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014F0C0C-CCAE-49E7-BC91-A1C3B991863D}"/>
              </a:ext>
            </a:extLst>
          </p:cNvPr>
          <p:cNvSpPr txBox="1"/>
          <p:nvPr/>
        </p:nvSpPr>
        <p:spPr>
          <a:xfrm>
            <a:off x="7067550" y="1581150"/>
            <a:ext cx="2571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HCL</a:t>
            </a:r>
            <a:r>
              <a:rPr lang="zh-CN" altLang="en-US" dirty="0"/>
              <a:t>同前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1E61C2F-5F63-44FA-B4D7-6E0A05FD976F}"/>
              </a:ext>
            </a:extLst>
          </p:cNvPr>
          <p:cNvSpPr/>
          <p:nvPr/>
        </p:nvSpPr>
        <p:spPr>
          <a:xfrm>
            <a:off x="361025" y="985421"/>
            <a:ext cx="11469950" cy="457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8E92A62-FB8B-4661-AC12-F24D11A31BA2}"/>
              </a:ext>
            </a:extLst>
          </p:cNvPr>
          <p:cNvSpPr txBox="1"/>
          <p:nvPr/>
        </p:nvSpPr>
        <p:spPr>
          <a:xfrm>
            <a:off x="258930" y="393101"/>
            <a:ext cx="8993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Modified HCL: Execute</a:t>
            </a:r>
          </a:p>
        </p:txBody>
      </p:sp>
    </p:spTree>
    <p:extLst>
      <p:ext uri="{BB962C8B-B14F-4D97-AF65-F5344CB8AC3E}">
        <p14:creationId xmlns:p14="http://schemas.microsoft.com/office/powerpoint/2010/main" val="14226975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C7097FFC-5F05-449F-B829-10BBC6C246D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27867" y="1865682"/>
            <a:ext cx="5611008" cy="28197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D6E9EAAE-B592-40C8-B810-12295C1F4195}"/>
              </a:ext>
            </a:extLst>
          </p:cNvPr>
          <p:cNvSpPr txBox="1"/>
          <p:nvPr/>
        </p:nvSpPr>
        <p:spPr>
          <a:xfrm>
            <a:off x="7300686" y="1690688"/>
            <a:ext cx="3367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HCL</a:t>
            </a:r>
            <a:r>
              <a:rPr lang="zh-CN" altLang="en-US" dirty="0"/>
              <a:t>同前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28E1789-E480-4B5A-84AD-6CC725045E81}"/>
              </a:ext>
            </a:extLst>
          </p:cNvPr>
          <p:cNvSpPr/>
          <p:nvPr/>
        </p:nvSpPr>
        <p:spPr>
          <a:xfrm>
            <a:off x="361025" y="985421"/>
            <a:ext cx="11469950" cy="457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BB8AE65-205B-481C-B88A-D6F885B39316}"/>
              </a:ext>
            </a:extLst>
          </p:cNvPr>
          <p:cNvSpPr txBox="1"/>
          <p:nvPr/>
        </p:nvSpPr>
        <p:spPr>
          <a:xfrm>
            <a:off x="258930" y="393101"/>
            <a:ext cx="8993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Modified HCL: Memory</a:t>
            </a:r>
          </a:p>
        </p:txBody>
      </p:sp>
    </p:spTree>
    <p:extLst>
      <p:ext uri="{BB962C8B-B14F-4D97-AF65-F5344CB8AC3E}">
        <p14:creationId xmlns:p14="http://schemas.microsoft.com/office/powerpoint/2010/main" val="30708928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AA01B29-AFDD-4985-BC60-7062503CB1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You cannot only use forwarding to solve all the problems…</a:t>
            </a:r>
          </a:p>
          <a:p>
            <a:r>
              <a:rPr lang="en-US" altLang="zh-CN" dirty="0"/>
              <a:t>Last instruction reads data from memory to a register, and present instruction needs the data in this register.</a:t>
            </a:r>
          </a:p>
          <a:p>
            <a:r>
              <a:rPr lang="en-US" altLang="zh-CN" dirty="0"/>
              <a:t>Must stall and insert a bubble, then forward from memory stage.</a:t>
            </a:r>
            <a:endParaRPr lang="zh-CN" alt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64D793CC-743D-43C7-9227-79928EA260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24000" y="3802647"/>
            <a:ext cx="9144000" cy="30553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6C81E047-1E95-42B1-BF4D-AC0143285C17}"/>
              </a:ext>
            </a:extLst>
          </p:cNvPr>
          <p:cNvSpPr txBox="1"/>
          <p:nvPr/>
        </p:nvSpPr>
        <p:spPr>
          <a:xfrm>
            <a:off x="258930" y="393101"/>
            <a:ext cx="8993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Hazard: Load/Use </a:t>
            </a:r>
          </a:p>
        </p:txBody>
      </p:sp>
    </p:spTree>
    <p:extLst>
      <p:ext uri="{BB962C8B-B14F-4D97-AF65-F5344CB8AC3E}">
        <p14:creationId xmlns:p14="http://schemas.microsoft.com/office/powerpoint/2010/main" val="36856945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F201D9C-6F07-4F63-8B98-BBAE8ECEC3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The PC of the next instruction of ret will be known until memory stage.</a:t>
            </a:r>
          </a:p>
          <a:p>
            <a:r>
              <a:rPr lang="en-US" altLang="zh-CN" dirty="0"/>
              <a:t>Insert three bubbles.</a:t>
            </a:r>
          </a:p>
          <a:p>
            <a:endParaRPr lang="zh-CN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3DA226-8B2B-4239-A429-7D10779D1D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752508" y="3252594"/>
            <a:ext cx="8686984" cy="36054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99EFC371-B8AC-4BD8-85A2-8E08129C3C3B}"/>
              </a:ext>
            </a:extLst>
          </p:cNvPr>
          <p:cNvSpPr txBox="1"/>
          <p:nvPr/>
        </p:nvSpPr>
        <p:spPr>
          <a:xfrm>
            <a:off x="258930" y="393101"/>
            <a:ext cx="8993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Hazard: ret</a:t>
            </a:r>
          </a:p>
        </p:txBody>
      </p:sp>
    </p:spTree>
    <p:extLst>
      <p:ext uri="{BB962C8B-B14F-4D97-AF65-F5344CB8AC3E}">
        <p14:creationId xmlns:p14="http://schemas.microsoft.com/office/powerpoint/2010/main" val="34263840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6AB5CD4-FA93-42F7-A195-D24833F1F0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After Execute stage, the right branch will be known.</a:t>
            </a:r>
          </a:p>
          <a:p>
            <a:r>
              <a:rPr lang="en-US" altLang="zh-CN" dirty="0"/>
              <a:t>Insert two bubbles.</a:t>
            </a:r>
            <a:endParaRPr lang="zh-CN" alt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EE355BE9-2435-479D-A831-82C2AD9AD4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429484" y="2927259"/>
            <a:ext cx="9333032" cy="33846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9C42F329-03F7-4967-A517-0A841E0179C4}"/>
              </a:ext>
            </a:extLst>
          </p:cNvPr>
          <p:cNvSpPr txBox="1"/>
          <p:nvPr/>
        </p:nvSpPr>
        <p:spPr>
          <a:xfrm>
            <a:off x="258930" y="393101"/>
            <a:ext cx="8993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Hazard: Branch Misprediction</a:t>
            </a:r>
          </a:p>
        </p:txBody>
      </p:sp>
    </p:spTree>
    <p:extLst>
      <p:ext uri="{BB962C8B-B14F-4D97-AF65-F5344CB8AC3E}">
        <p14:creationId xmlns:p14="http://schemas.microsoft.com/office/powerpoint/2010/main" val="40936033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C91E0E37-28DD-4EDE-9339-C10AA3B50BCA}"/>
              </a:ext>
            </a:extLst>
          </p:cNvPr>
          <p:cNvGrpSpPr/>
          <p:nvPr/>
        </p:nvGrpSpPr>
        <p:grpSpPr>
          <a:xfrm>
            <a:off x="263372" y="3075057"/>
            <a:ext cx="9724009" cy="719437"/>
            <a:chOff x="263372" y="3075057"/>
            <a:chExt cx="9724009" cy="719437"/>
          </a:xfrm>
        </p:grpSpPr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5C2BA849-713B-4D75-9B1B-A6D863DFBF4A}"/>
                </a:ext>
              </a:extLst>
            </p:cNvPr>
            <p:cNvSpPr txBox="1"/>
            <p:nvPr/>
          </p:nvSpPr>
          <p:spPr>
            <a:xfrm>
              <a:off x="994301" y="3075057"/>
              <a:ext cx="899308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000" b="1" dirty="0">
                  <a:latin typeface="Arial" panose="020B0604020202020204" pitchFamily="34" charset="0"/>
                  <a:cs typeface="Arial" panose="020B0604020202020204" pitchFamily="34" charset="0"/>
                </a:rPr>
                <a:t>Processor Arch: Pipelined</a:t>
              </a: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503079F1-9056-4427-963D-4729090BD7BA}"/>
                </a:ext>
              </a:extLst>
            </p:cNvPr>
            <p:cNvSpPr/>
            <p:nvPr/>
          </p:nvSpPr>
          <p:spPr>
            <a:xfrm>
              <a:off x="263372" y="3086608"/>
              <a:ext cx="464596" cy="70788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A6FAB87A-70C8-486A-91A3-3BC345D58853}"/>
                </a:ext>
              </a:extLst>
            </p:cNvPr>
            <p:cNvSpPr/>
            <p:nvPr/>
          </p:nvSpPr>
          <p:spPr>
            <a:xfrm>
              <a:off x="798991" y="3086608"/>
              <a:ext cx="124287" cy="70788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6758583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FADECBE2-CA49-4CA2-8833-97D6DC41AE5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93141" y="1843739"/>
            <a:ext cx="4949573" cy="13162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9AC54488-59CB-48B6-8D3C-5D6A734D9F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02045" y="3160033"/>
            <a:ext cx="9208380" cy="16678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3">
            <a:extLst>
              <a:ext uri="{FF2B5EF4-FFF2-40B4-BE49-F238E27FC236}">
                <a16:creationId xmlns:a16="http://schemas.microsoft.com/office/drawing/2014/main" id="{8746505E-9F7F-48BA-A625-BAC81CA3D1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66425" y="4827878"/>
            <a:ext cx="9144000" cy="1968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32B6B31D-1169-46D7-A408-0085D4777C20}"/>
              </a:ext>
            </a:extLst>
          </p:cNvPr>
          <p:cNvSpPr txBox="1"/>
          <p:nvPr/>
        </p:nvSpPr>
        <p:spPr>
          <a:xfrm>
            <a:off x="258930" y="393101"/>
            <a:ext cx="8993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Hazard Combination</a:t>
            </a:r>
          </a:p>
        </p:txBody>
      </p:sp>
    </p:spTree>
    <p:extLst>
      <p:ext uri="{BB962C8B-B14F-4D97-AF65-F5344CB8AC3E}">
        <p14:creationId xmlns:p14="http://schemas.microsoft.com/office/powerpoint/2010/main" val="5613159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078E99F8-1889-46D8-B777-0149C039DDF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8200" y="1485967"/>
            <a:ext cx="10515600" cy="19430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AFE46825-61CD-4620-8F94-96FA4A3321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38200" y="3983785"/>
            <a:ext cx="5140720" cy="17888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DFA61115-9DD9-4906-B7A4-6C99FA8BF0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096000" y="3391544"/>
            <a:ext cx="5184576" cy="3466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DCB99EA9-B68E-46F1-A5E3-C72D1D9122F0}"/>
              </a:ext>
            </a:extLst>
          </p:cNvPr>
          <p:cNvSpPr txBox="1"/>
          <p:nvPr/>
        </p:nvSpPr>
        <p:spPr>
          <a:xfrm>
            <a:off x="258930" y="393101"/>
            <a:ext cx="8993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Hazard Detection &amp; Control</a:t>
            </a:r>
          </a:p>
        </p:txBody>
      </p:sp>
    </p:spTree>
    <p:extLst>
      <p:ext uri="{BB962C8B-B14F-4D97-AF65-F5344CB8AC3E}">
        <p14:creationId xmlns:p14="http://schemas.microsoft.com/office/powerpoint/2010/main" val="39765445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391A6F3E-5D76-4BE3-83B7-29DF0886E0F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72813" y="1825625"/>
            <a:ext cx="7646373" cy="4351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BCE8ABC-A7EE-4CDB-9797-C22FF20696F7}"/>
              </a:ext>
            </a:extLst>
          </p:cNvPr>
          <p:cNvSpPr txBox="1"/>
          <p:nvPr/>
        </p:nvSpPr>
        <p:spPr>
          <a:xfrm>
            <a:off x="258930" y="393101"/>
            <a:ext cx="8993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Implementing Pipeline Control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21116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C8BF6616-3B54-4A51-A3E8-22C6313E8C76}"/>
              </a:ext>
            </a:extLst>
          </p:cNvPr>
          <p:cNvGrpSpPr/>
          <p:nvPr/>
        </p:nvGrpSpPr>
        <p:grpSpPr>
          <a:xfrm>
            <a:off x="263372" y="3075057"/>
            <a:ext cx="9724009" cy="719437"/>
            <a:chOff x="263372" y="3075057"/>
            <a:chExt cx="9724009" cy="719437"/>
          </a:xfrm>
        </p:grpSpPr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BDE4428E-054B-40D4-8779-1CAC11FC33BA}"/>
                </a:ext>
              </a:extLst>
            </p:cNvPr>
            <p:cNvSpPr txBox="1"/>
            <p:nvPr/>
          </p:nvSpPr>
          <p:spPr>
            <a:xfrm>
              <a:off x="994301" y="3075057"/>
              <a:ext cx="899308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000" b="1" dirty="0">
                  <a:latin typeface="Arial" panose="020B0604020202020204" pitchFamily="34" charset="0"/>
                  <a:cs typeface="Arial" panose="020B0604020202020204" pitchFamily="34" charset="0"/>
                </a:rPr>
                <a:t>Memory Hierarchy</a:t>
              </a:r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9F3DCD48-2F9E-4605-BB0F-C46E8ACE4004}"/>
                </a:ext>
              </a:extLst>
            </p:cNvPr>
            <p:cNvSpPr/>
            <p:nvPr/>
          </p:nvSpPr>
          <p:spPr>
            <a:xfrm>
              <a:off x="263372" y="3086608"/>
              <a:ext cx="464596" cy="70788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58511DFA-9B41-4762-830B-D822F5448172}"/>
                </a:ext>
              </a:extLst>
            </p:cNvPr>
            <p:cNvSpPr/>
            <p:nvPr/>
          </p:nvSpPr>
          <p:spPr>
            <a:xfrm>
              <a:off x="798991" y="3086608"/>
              <a:ext cx="124287" cy="70788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7504788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2ED977A4-646B-4A5C-B619-3694386F2F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25392" y="1171073"/>
            <a:ext cx="6726618" cy="503797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D00AFF33-5CAE-4C02-846C-52D27628DE0C}"/>
              </a:ext>
            </a:extLst>
          </p:cNvPr>
          <p:cNvSpPr txBox="1"/>
          <p:nvPr/>
        </p:nvSpPr>
        <p:spPr>
          <a:xfrm>
            <a:off x="258930" y="393101"/>
            <a:ext cx="8993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31939040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A2BD1EE-6134-4C33-80BF-E25593C1E1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RAM: SRAM &amp; DRAM</a:t>
            </a:r>
          </a:p>
          <a:p>
            <a:r>
              <a:rPr lang="en-US" altLang="zh-CN" dirty="0"/>
              <a:t>Disk</a:t>
            </a:r>
          </a:p>
          <a:p>
            <a:r>
              <a:rPr lang="en-US" altLang="zh-CN" dirty="0"/>
              <a:t>Bus structure</a:t>
            </a:r>
          </a:p>
          <a:p>
            <a:pPr marL="0" indent="0">
              <a:buNone/>
            </a:pPr>
            <a:r>
              <a:rPr lang="en-US" altLang="zh-CN" dirty="0"/>
              <a:t>	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8D8333D-81BB-4DB7-A82D-957C7B91F5C1}"/>
              </a:ext>
            </a:extLst>
          </p:cNvPr>
          <p:cNvSpPr txBox="1"/>
          <p:nvPr/>
        </p:nvSpPr>
        <p:spPr>
          <a:xfrm>
            <a:off x="258930" y="393101"/>
            <a:ext cx="8993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Storage Technology</a:t>
            </a:r>
          </a:p>
        </p:txBody>
      </p:sp>
    </p:spTree>
    <p:extLst>
      <p:ext uri="{BB962C8B-B14F-4D97-AF65-F5344CB8AC3E}">
        <p14:creationId xmlns:p14="http://schemas.microsoft.com/office/powerpoint/2010/main" val="34479337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FB87CBB-B880-4436-9BEE-96C61AD024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/>
          <a:lstStyle/>
          <a:p>
            <a:r>
              <a:rPr lang="en-US" altLang="zh-CN" dirty="0"/>
              <a:t>Random Access Memory (RAM)</a:t>
            </a:r>
          </a:p>
          <a:p>
            <a:pPr lvl="1"/>
            <a:r>
              <a:rPr lang="en-US" altLang="zh-CN" dirty="0"/>
              <a:t>Volatile,</a:t>
            </a:r>
            <a:r>
              <a:rPr lang="zh-CN" altLang="en-US" dirty="0"/>
              <a:t> </a:t>
            </a:r>
            <a:r>
              <a:rPr lang="en-US" altLang="zh-CN" dirty="0"/>
              <a:t>expensive, compared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hard</a:t>
            </a:r>
            <a:r>
              <a:rPr lang="zh-CN" altLang="en-US" dirty="0"/>
              <a:t> </a:t>
            </a:r>
            <a:r>
              <a:rPr lang="en-US" altLang="zh-CN" dirty="0"/>
              <a:t>disk</a:t>
            </a:r>
          </a:p>
          <a:p>
            <a:pPr lvl="1"/>
            <a:endParaRPr lang="en-US" altLang="zh-CN" dirty="0"/>
          </a:p>
          <a:p>
            <a:r>
              <a:rPr lang="en-US" altLang="zh-CN" dirty="0"/>
              <a:t>SRAM versus DRAM</a:t>
            </a:r>
          </a:p>
          <a:p>
            <a:pPr lvl="1"/>
            <a:r>
              <a:rPr lang="en-US" altLang="zh-CN" dirty="0"/>
              <a:t>SRAM</a:t>
            </a:r>
            <a:r>
              <a:rPr lang="zh-CN" altLang="en-US" dirty="0"/>
              <a:t> </a:t>
            </a:r>
            <a:r>
              <a:rPr lang="en-US" altLang="zh-CN" dirty="0"/>
              <a:t>doesn’t need refresh</a:t>
            </a:r>
          </a:p>
          <a:p>
            <a:pPr lvl="2"/>
            <a:r>
              <a:rPr lang="en-US" altLang="zh-CN" dirty="0"/>
              <a:t>faster and stable, more expensive</a:t>
            </a:r>
          </a:p>
          <a:p>
            <a:pPr lvl="2"/>
            <a:r>
              <a:rPr lang="en-US" altLang="zh-CN" dirty="0"/>
              <a:t>used as cache memories</a:t>
            </a:r>
          </a:p>
          <a:p>
            <a:pPr lvl="1"/>
            <a:r>
              <a:rPr lang="en-US" altLang="zh-CN" dirty="0"/>
              <a:t>DRAM</a:t>
            </a:r>
          </a:p>
          <a:p>
            <a:pPr lvl="2"/>
            <a:r>
              <a:rPr lang="en-US" altLang="zh-CN" dirty="0"/>
              <a:t>higher density, lower power consumption</a:t>
            </a:r>
          </a:p>
          <a:p>
            <a:pPr lvl="2"/>
            <a:r>
              <a:rPr lang="en-US" altLang="zh-CN" dirty="0"/>
              <a:t>used as main memory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5E5DE6D-E7B8-4AF7-A51E-139224D7A4F6}"/>
              </a:ext>
            </a:extLst>
          </p:cNvPr>
          <p:cNvSpPr txBox="1"/>
          <p:nvPr/>
        </p:nvSpPr>
        <p:spPr>
          <a:xfrm>
            <a:off x="258930" y="393101"/>
            <a:ext cx="8993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RAM</a:t>
            </a:r>
          </a:p>
        </p:txBody>
      </p:sp>
    </p:spTree>
    <p:extLst>
      <p:ext uri="{BB962C8B-B14F-4D97-AF65-F5344CB8AC3E}">
        <p14:creationId xmlns:p14="http://schemas.microsoft.com/office/powerpoint/2010/main" val="3728345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BDCD305-E100-4008-BF56-F4F289BE55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Row Access Strobe (RAS)</a:t>
            </a:r>
          </a:p>
          <a:p>
            <a:r>
              <a:rPr lang="en-US" altLang="zh-CN" dirty="0"/>
              <a:t>Column Access Strobe (CAS)</a:t>
            </a:r>
          </a:p>
          <a:p>
            <a:r>
              <a:rPr lang="en-US" altLang="zh-CN" dirty="0"/>
              <a:t>Memory module: Read &amp; Write a word</a:t>
            </a:r>
          </a:p>
          <a:p>
            <a:r>
              <a:rPr lang="en-US" altLang="zh-CN" dirty="0"/>
              <a:t>FPM DRAM, SDRAM, DDR SDRAM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13F1B74-C62F-44BF-9906-0A7368307962}"/>
              </a:ext>
            </a:extLst>
          </p:cNvPr>
          <p:cNvSpPr txBox="1"/>
          <p:nvPr/>
        </p:nvSpPr>
        <p:spPr>
          <a:xfrm>
            <a:off x="258930" y="393101"/>
            <a:ext cx="8993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DRAM: Access</a:t>
            </a:r>
          </a:p>
        </p:txBody>
      </p:sp>
    </p:spTree>
    <p:extLst>
      <p:ext uri="{BB962C8B-B14F-4D97-AF65-F5344CB8AC3E}">
        <p14:creationId xmlns:p14="http://schemas.microsoft.com/office/powerpoint/2010/main" val="13838289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0F56CBF-531C-4E16-AA6F-F5B2E064B7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nonvolatile, compared to RAM</a:t>
            </a:r>
          </a:p>
          <a:p>
            <a:r>
              <a:rPr lang="en-US" altLang="zh-CN" dirty="0"/>
              <a:t>PROM: only programmed once</a:t>
            </a:r>
          </a:p>
          <a:p>
            <a:r>
              <a:rPr lang="en-US" altLang="zh-CN" dirty="0"/>
              <a:t>EPROM</a:t>
            </a:r>
          </a:p>
          <a:p>
            <a:r>
              <a:rPr lang="en-US" altLang="zh-CN" dirty="0"/>
              <a:t>EEPROM -&gt; flash memory</a:t>
            </a:r>
          </a:p>
          <a:p>
            <a:r>
              <a:rPr lang="en-US" altLang="zh-CN" dirty="0"/>
              <a:t>firmware: stored in ROM</a:t>
            </a:r>
          </a:p>
          <a:p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3FEFC2E-65C7-4994-9D8E-58AB145086BF}"/>
              </a:ext>
            </a:extLst>
          </p:cNvPr>
          <p:cNvSpPr txBox="1"/>
          <p:nvPr/>
        </p:nvSpPr>
        <p:spPr>
          <a:xfrm>
            <a:off x="258930" y="393101"/>
            <a:ext cx="8993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ROM</a:t>
            </a:r>
          </a:p>
        </p:txBody>
      </p:sp>
    </p:spTree>
    <p:extLst>
      <p:ext uri="{BB962C8B-B14F-4D97-AF65-F5344CB8AC3E}">
        <p14:creationId xmlns:p14="http://schemas.microsoft.com/office/powerpoint/2010/main" val="18718190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9A5A6DA-B20F-43B1-A2A3-2B4A91326A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Bus transaction: read and write</a:t>
            </a:r>
          </a:p>
          <a:p>
            <a:r>
              <a:rPr lang="en-US" altLang="zh-CN" dirty="0"/>
              <a:t>System bus: connecting CPU and I/O bridge</a:t>
            </a:r>
          </a:p>
          <a:p>
            <a:r>
              <a:rPr lang="en-US" altLang="zh-CN" dirty="0"/>
              <a:t>Memory bus: connecting I/O bridge and main memory</a:t>
            </a:r>
          </a:p>
          <a:p>
            <a:r>
              <a:rPr lang="en-US" altLang="zh-CN" dirty="0"/>
              <a:t>I/O bus: disk, graphic card and other buses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51B225E-124C-44CB-B47E-DD98623E3FB5}"/>
              </a:ext>
            </a:extLst>
          </p:cNvPr>
          <p:cNvSpPr txBox="1"/>
          <p:nvPr/>
        </p:nvSpPr>
        <p:spPr>
          <a:xfrm>
            <a:off x="258930" y="393101"/>
            <a:ext cx="8993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BUS</a:t>
            </a:r>
          </a:p>
        </p:txBody>
      </p:sp>
    </p:spTree>
    <p:extLst>
      <p:ext uri="{BB962C8B-B14F-4D97-AF65-F5344CB8AC3E}">
        <p14:creationId xmlns:p14="http://schemas.microsoft.com/office/powerpoint/2010/main" val="5315959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F9A90C3-F672-4434-88F6-CAF05A3770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/>
          <a:lstStyle/>
          <a:p>
            <a:r>
              <a:rPr lang="en-US" altLang="zh-CN" dirty="0"/>
              <a:t>Throughput and latency change</a:t>
            </a:r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1650CB1-CFD6-4167-882E-401C7B81AA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2687" y="1973179"/>
            <a:ext cx="8895383" cy="4519696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79AE734E-EF99-4F67-B447-0883AA95B43C}"/>
              </a:ext>
            </a:extLst>
          </p:cNvPr>
          <p:cNvSpPr/>
          <p:nvPr/>
        </p:nvSpPr>
        <p:spPr>
          <a:xfrm>
            <a:off x="361025" y="985421"/>
            <a:ext cx="11469950" cy="457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EC34F61-6394-400D-8F0C-8D8E98AC4FFA}"/>
              </a:ext>
            </a:extLst>
          </p:cNvPr>
          <p:cNvSpPr txBox="1"/>
          <p:nvPr/>
        </p:nvSpPr>
        <p:spPr>
          <a:xfrm>
            <a:off x="258930" y="393101"/>
            <a:ext cx="8993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Pipeline Basics</a:t>
            </a:r>
          </a:p>
        </p:txBody>
      </p:sp>
    </p:spTree>
    <p:extLst>
      <p:ext uri="{BB962C8B-B14F-4D97-AF65-F5344CB8AC3E}">
        <p14:creationId xmlns:p14="http://schemas.microsoft.com/office/powerpoint/2010/main" val="28037538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A28516B-0B4E-4CDE-951E-2D37C9B4BFB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Capacity: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sz="2000" i="1" dirty="0" smtClean="0">
                        <a:latin typeface="Cambria Math" panose="02040503050406030204" pitchFamily="18" charset="0"/>
                      </a:rPr>
                      <m:t>𝐶𝑎𝑝𝑎𝑐𝑖𝑡𝑦</m:t>
                    </m:r>
                    <m:r>
                      <a:rPr lang="en-US" altLang="zh-CN" sz="2000" i="1" dirty="0" smtClean="0">
                        <a:latin typeface="Cambria Math" panose="02040503050406030204" pitchFamily="18" charset="0"/>
                      </a:rPr>
                      <m:t> = </m:t>
                    </m:r>
                    <m:d>
                      <m:dPr>
                        <m:ctrlPr>
                          <a:rPr lang="en-US" altLang="zh-CN" sz="20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 dirty="0">
                            <a:latin typeface="Cambria Math" panose="02040503050406030204" pitchFamily="18" charset="0"/>
                          </a:rPr>
                          <m:t>#</m:t>
                        </m:r>
                        <m:f>
                          <m:fPr>
                            <m:ctrlPr>
                              <a:rPr lang="en-US" altLang="zh-CN" sz="2000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000" i="1" dirty="0">
                                <a:latin typeface="Cambria Math" panose="02040503050406030204" pitchFamily="18" charset="0"/>
                              </a:rPr>
                              <m:t>𝑏𝑦𝑡𝑒𝑠</m:t>
                            </m:r>
                          </m:num>
                          <m:den>
                            <m:r>
                              <a:rPr lang="en-US" altLang="zh-CN" sz="2000" i="1" dirty="0">
                                <a:latin typeface="Cambria Math" panose="02040503050406030204" pitchFamily="18" charset="0"/>
                              </a:rPr>
                              <m:t>𝑠𝑒𝑐𝑡𝑜𝑟</m:t>
                            </m:r>
                          </m:den>
                        </m:f>
                      </m:e>
                    </m:d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∗ </m:t>
                    </m:r>
                    <m:d>
                      <m:dPr>
                        <m:ctrlPr>
                          <a:rPr lang="en-US" altLang="zh-CN" sz="20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 dirty="0">
                            <a:latin typeface="Cambria Math" panose="02040503050406030204" pitchFamily="18" charset="0"/>
                          </a:rPr>
                          <m:t> #</m:t>
                        </m:r>
                        <m:f>
                          <m:fPr>
                            <m:ctrlPr>
                              <a:rPr lang="en-US" altLang="zh-CN" sz="2000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000" i="1" dirty="0">
                                <a:latin typeface="Cambria Math" panose="02040503050406030204" pitchFamily="18" charset="0"/>
                              </a:rPr>
                              <m:t>𝑎𝑣𝑔</m:t>
                            </m:r>
                            <m:r>
                              <a:rPr lang="en-US" altLang="zh-CN" sz="2000" i="1" dirty="0">
                                <a:latin typeface="Cambria Math" panose="02040503050406030204" pitchFamily="18" charset="0"/>
                              </a:rPr>
                              <m:t>. </m:t>
                            </m:r>
                            <m:r>
                              <a:rPr lang="en-US" altLang="zh-CN" sz="2000" i="1" dirty="0">
                                <a:latin typeface="Cambria Math" panose="02040503050406030204" pitchFamily="18" charset="0"/>
                              </a:rPr>
                              <m:t>𝑠𝑒𝑐𝑡𝑜𝑟𝑠</m:t>
                            </m:r>
                          </m:num>
                          <m:den>
                            <m:r>
                              <a:rPr lang="en-US" altLang="zh-CN" sz="2000" i="1" dirty="0">
                                <a:latin typeface="Cambria Math" panose="02040503050406030204" pitchFamily="18" charset="0"/>
                              </a:rPr>
                              <m:t>𝑡𝑟𝑎𝑐𝑘</m:t>
                            </m:r>
                          </m:den>
                        </m:f>
                      </m:e>
                    </m:d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∗ </m:t>
                    </m:r>
                    <m:d>
                      <m:dPr>
                        <m:ctrlPr>
                          <a:rPr lang="en-US" altLang="zh-CN" sz="20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 dirty="0">
                            <a:latin typeface="Cambria Math" panose="02040503050406030204" pitchFamily="18" charset="0"/>
                          </a:rPr>
                          <m:t>#</m:t>
                        </m:r>
                        <m:f>
                          <m:fPr>
                            <m:ctrlPr>
                              <a:rPr lang="en-US" altLang="zh-CN" sz="2000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000" i="1" dirty="0">
                                <a:latin typeface="Cambria Math" panose="02040503050406030204" pitchFamily="18" charset="0"/>
                              </a:rPr>
                              <m:t>𝑡𝑟𝑎𝑐𝑘𝑠</m:t>
                            </m:r>
                          </m:num>
                          <m:den>
                            <m:r>
                              <a:rPr lang="en-US" altLang="zh-CN" sz="2000" i="1" dirty="0">
                                <a:latin typeface="Cambria Math" panose="02040503050406030204" pitchFamily="18" charset="0"/>
                              </a:rPr>
                              <m:t>𝑠𝑢𝑟𝑓𝑎𝑐𝑒</m:t>
                            </m:r>
                          </m:den>
                        </m:f>
                      </m:e>
                    </m:d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∗ </m:t>
                    </m:r>
                    <m:d>
                      <m:dPr>
                        <m:ctrlPr>
                          <a:rPr lang="en-US" altLang="zh-CN" sz="20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 dirty="0">
                            <a:latin typeface="Cambria Math" panose="02040503050406030204" pitchFamily="18" charset="0"/>
                          </a:rPr>
                          <m:t>#</m:t>
                        </m:r>
                        <m:f>
                          <m:fPr>
                            <m:ctrlPr>
                              <a:rPr lang="en-US" altLang="zh-CN" sz="2000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000" i="1" dirty="0">
                                <a:latin typeface="Cambria Math" panose="02040503050406030204" pitchFamily="18" charset="0"/>
                              </a:rPr>
                              <m:t>𝑠𝑢𝑟𝑓𝑎𝑐𝑒𝑠</m:t>
                            </m:r>
                          </m:num>
                          <m:den>
                            <m:r>
                              <a:rPr lang="en-US" altLang="zh-CN" sz="2000" i="1" dirty="0">
                                <a:latin typeface="Cambria Math" panose="02040503050406030204" pitchFamily="18" charset="0"/>
                              </a:rPr>
                              <m:t>𝑝𝑙𝑎𝑡𝑡𝑒𝑟</m:t>
                            </m:r>
                          </m:den>
                        </m:f>
                      </m:e>
                    </m:d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∗ </m:t>
                    </m:r>
                    <m:d>
                      <m:dPr>
                        <m:ctrlPr>
                          <a:rPr lang="en-US" altLang="zh-CN" sz="20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 dirty="0">
                            <a:latin typeface="Cambria Math" panose="02040503050406030204" pitchFamily="18" charset="0"/>
                          </a:rPr>
                          <m:t>#</m:t>
                        </m:r>
                        <m:f>
                          <m:fPr>
                            <m:ctrlPr>
                              <a:rPr lang="en-US" altLang="zh-CN" sz="2000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000" i="1" dirty="0">
                                <a:latin typeface="Cambria Math" panose="02040503050406030204" pitchFamily="18" charset="0"/>
                              </a:rPr>
                              <m:t>𝑝𝑙𝑎𝑡𝑡𝑒𝑟𝑠</m:t>
                            </m:r>
                          </m:num>
                          <m:den>
                            <m:r>
                              <a:rPr lang="en-US" altLang="zh-CN" sz="2000" i="1" dirty="0">
                                <a:latin typeface="Cambria Math" panose="02040503050406030204" pitchFamily="18" charset="0"/>
                              </a:rPr>
                              <m:t>𝑑𝑖𝑠𝑘</m:t>
                            </m:r>
                          </m:den>
                        </m:f>
                      </m:e>
                    </m:d>
                  </m:oMath>
                </a14:m>
                <a:endParaRPr lang="en-US" altLang="zh-CN" sz="2000" dirty="0"/>
              </a:p>
              <a:p>
                <a:r>
                  <a:rPr lang="en-US" altLang="zh-CN" dirty="0"/>
                  <a:t>Access time:</a:t>
                </a:r>
              </a:p>
              <a:p>
                <a:pPr lvl="1"/>
                <a:r>
                  <a:rPr lang="en-US" altLang="zh-CN" dirty="0"/>
                  <a:t>avg seek time + avg rotation time + avg transfer time</a:t>
                </a:r>
              </a:p>
              <a:p>
                <a:pPr lvl="1"/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A28516B-0B4E-4CDE-951E-2D37C9B4BFB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5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本框 5">
            <a:extLst>
              <a:ext uri="{FF2B5EF4-FFF2-40B4-BE49-F238E27FC236}">
                <a16:creationId xmlns:a16="http://schemas.microsoft.com/office/drawing/2014/main" id="{868210AA-D0B6-48EC-A14F-C815C6135F35}"/>
              </a:ext>
            </a:extLst>
          </p:cNvPr>
          <p:cNvSpPr txBox="1"/>
          <p:nvPr/>
        </p:nvSpPr>
        <p:spPr>
          <a:xfrm>
            <a:off x="258930" y="393101"/>
            <a:ext cx="8993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DISK</a:t>
            </a:r>
          </a:p>
        </p:txBody>
      </p:sp>
    </p:spTree>
    <p:extLst>
      <p:ext uri="{BB962C8B-B14F-4D97-AF65-F5344CB8AC3E}">
        <p14:creationId xmlns:p14="http://schemas.microsoft.com/office/powerpoint/2010/main" val="30936331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5B57BF5D-6BE9-41B6-85F5-D1E099D10A1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K(kilo), M(mega), G(giga), T(tera): context dependent</a:t>
                </a:r>
              </a:p>
              <a:p>
                <a:r>
                  <a:rPr lang="en-US" altLang="zh-CN" dirty="0"/>
                  <a:t>DRAM &amp; SRAM: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=2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sup>
                    </m:sSup>
                  </m:oMath>
                </a14:m>
                <a:r>
                  <a:rPr lang="en-US" altLang="zh-CN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=2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altLang="zh-CN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=2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altLang="zh-CN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=2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endParaRPr lang="en-US" altLang="zh-CN" dirty="0"/>
              </a:p>
              <a:p>
                <a:r>
                  <a:rPr lang="en-US" altLang="zh-CN" dirty="0"/>
                  <a:t>Disk &amp; network: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=10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altLang="zh-CN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</m:oMath>
                </a14:m>
                <a:r>
                  <a:rPr lang="en-US" altLang="zh-CN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9</m:t>
                        </m:r>
                      </m:sup>
                    </m:sSup>
                  </m:oMath>
                </a14:m>
                <a:r>
                  <a:rPr lang="en-US" altLang="zh-CN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12</m:t>
                        </m:r>
                      </m:sup>
                    </m:sSup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5B57BF5D-6BE9-41B6-85F5-D1E099D10A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5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本框 5">
            <a:extLst>
              <a:ext uri="{FF2B5EF4-FFF2-40B4-BE49-F238E27FC236}">
                <a16:creationId xmlns:a16="http://schemas.microsoft.com/office/drawing/2014/main" id="{39200AF7-C3A0-4C98-B58E-D0C343387258}"/>
              </a:ext>
            </a:extLst>
          </p:cNvPr>
          <p:cNvSpPr txBox="1"/>
          <p:nvPr/>
        </p:nvSpPr>
        <p:spPr>
          <a:xfrm>
            <a:off x="258930" y="393101"/>
            <a:ext cx="8993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Unit Conversion</a:t>
            </a:r>
          </a:p>
        </p:txBody>
      </p:sp>
    </p:spTree>
    <p:extLst>
      <p:ext uri="{BB962C8B-B14F-4D97-AF65-F5344CB8AC3E}">
        <p14:creationId xmlns:p14="http://schemas.microsoft.com/office/powerpoint/2010/main" val="13207164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040DE39-73C8-4F80-AD09-4201561AFC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Solid State Disk (SSD)</a:t>
            </a:r>
          </a:p>
          <a:p>
            <a:r>
              <a:rPr lang="en-US" altLang="zh-CN" dirty="0"/>
              <a:t>Sequential access faster than random access</a:t>
            </a:r>
          </a:p>
          <a:p>
            <a:r>
              <a:rPr lang="en-US" altLang="zh-CN" dirty="0"/>
              <a:t>Write slower than Read</a:t>
            </a:r>
          </a:p>
          <a:p>
            <a:r>
              <a:rPr lang="en-US" altLang="zh-CN" dirty="0"/>
              <a:t>Modifying a block page requires full page erasure and copy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ACE41A2-3792-4EB9-8200-1CD10A680CF8}"/>
              </a:ext>
            </a:extLst>
          </p:cNvPr>
          <p:cNvSpPr txBox="1"/>
          <p:nvPr/>
        </p:nvSpPr>
        <p:spPr>
          <a:xfrm>
            <a:off x="258930" y="393101"/>
            <a:ext cx="8993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SSD</a:t>
            </a:r>
          </a:p>
        </p:txBody>
      </p:sp>
    </p:spTree>
    <p:extLst>
      <p:ext uri="{BB962C8B-B14F-4D97-AF65-F5344CB8AC3E}">
        <p14:creationId xmlns:p14="http://schemas.microsoft.com/office/powerpoint/2010/main" val="28054229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41C23922-3CE2-4C0A-A092-9001750FAB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26105" y="1159368"/>
            <a:ext cx="7085942" cy="5065721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CE729326-EC0D-4199-998E-C7898E413438}"/>
              </a:ext>
            </a:extLst>
          </p:cNvPr>
          <p:cNvSpPr txBox="1"/>
          <p:nvPr/>
        </p:nvSpPr>
        <p:spPr>
          <a:xfrm>
            <a:off x="258930" y="393101"/>
            <a:ext cx="8993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Developing Tendency</a:t>
            </a:r>
          </a:p>
        </p:txBody>
      </p:sp>
    </p:spTree>
    <p:extLst>
      <p:ext uri="{BB962C8B-B14F-4D97-AF65-F5344CB8AC3E}">
        <p14:creationId xmlns:p14="http://schemas.microsoft.com/office/powerpoint/2010/main" val="9494518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99357EC-70E3-41C6-8F3B-93B7A31236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2488"/>
            <a:ext cx="10515600" cy="5264986"/>
          </a:xfrm>
        </p:spPr>
        <p:txBody>
          <a:bodyPr>
            <a:normAutofit/>
          </a:bodyPr>
          <a:lstStyle/>
          <a:p>
            <a:r>
              <a:rPr lang="en-US" altLang="zh-CN" dirty="0"/>
              <a:t>Temporal locality</a:t>
            </a:r>
          </a:p>
          <a:p>
            <a:endParaRPr lang="en-US" altLang="zh-CN" dirty="0"/>
          </a:p>
          <a:p>
            <a:r>
              <a:rPr lang="en-US" altLang="zh-CN" dirty="0"/>
              <a:t>Spatial locality</a:t>
            </a:r>
          </a:p>
          <a:p>
            <a:endParaRPr lang="en-US" altLang="zh-CN" dirty="0"/>
          </a:p>
          <a:p>
            <a:r>
              <a:rPr lang="en-US" altLang="zh-CN" dirty="0"/>
              <a:t>Data-access:</a:t>
            </a:r>
            <a:r>
              <a:rPr lang="zh-CN" altLang="en-US" dirty="0"/>
              <a:t> </a:t>
            </a:r>
            <a:r>
              <a:rPr lang="en-US" altLang="zh-CN" dirty="0"/>
              <a:t>temporal locality or spatial locality:</a:t>
            </a:r>
          </a:p>
          <a:p>
            <a:pPr lvl="1"/>
            <a:r>
              <a:rPr lang="en-US" altLang="zh-CN" dirty="0"/>
              <a:t>The smaller the step length, the better the spatial locality.</a:t>
            </a:r>
          </a:p>
          <a:p>
            <a:pPr lvl="1"/>
            <a:r>
              <a:rPr lang="en-US" altLang="zh-CN" dirty="0"/>
              <a:t>Repeating references to the same variable has the temporal locality.</a:t>
            </a:r>
          </a:p>
          <a:p>
            <a:pPr lvl="1"/>
            <a:endParaRPr lang="en-US" altLang="zh-CN" dirty="0"/>
          </a:p>
          <a:p>
            <a:r>
              <a:rPr lang="en-US" altLang="zh-CN" dirty="0"/>
              <a:t>Instruction-fetch: both locality: </a:t>
            </a:r>
          </a:p>
          <a:p>
            <a:pPr lvl="1"/>
            <a:r>
              <a:rPr lang="en-US" altLang="zh-CN" dirty="0"/>
              <a:t>The smaller the loop body and the more the number of iteration, the better the locality.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D28ABE4-1EB4-428E-8E9F-12F8B2F17DAA}"/>
              </a:ext>
            </a:extLst>
          </p:cNvPr>
          <p:cNvSpPr txBox="1"/>
          <p:nvPr/>
        </p:nvSpPr>
        <p:spPr>
          <a:xfrm>
            <a:off x="258930" y="393101"/>
            <a:ext cx="8993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Locality</a:t>
            </a:r>
          </a:p>
        </p:txBody>
      </p:sp>
    </p:spTree>
    <p:extLst>
      <p:ext uri="{BB962C8B-B14F-4D97-AF65-F5344CB8AC3E}">
        <p14:creationId xmlns:p14="http://schemas.microsoft.com/office/powerpoint/2010/main" val="27681576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9495DCFF-61DC-4B23-A77A-FC15B982A50C}"/>
              </a:ext>
            </a:extLst>
          </p:cNvPr>
          <p:cNvGrpSpPr/>
          <p:nvPr/>
        </p:nvGrpSpPr>
        <p:grpSpPr>
          <a:xfrm>
            <a:off x="263372" y="3075057"/>
            <a:ext cx="9724009" cy="719437"/>
            <a:chOff x="263372" y="3075057"/>
            <a:chExt cx="9724009" cy="719437"/>
          </a:xfrm>
        </p:grpSpPr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9E76AC14-2C15-4CAB-B86D-B6C12DB73ADC}"/>
                </a:ext>
              </a:extLst>
            </p:cNvPr>
            <p:cNvSpPr txBox="1"/>
            <p:nvPr/>
          </p:nvSpPr>
          <p:spPr>
            <a:xfrm>
              <a:off x="994301" y="3075057"/>
              <a:ext cx="899308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000" b="1" dirty="0">
                  <a:latin typeface="Arial" panose="020B0604020202020204" pitchFamily="34" charset="0"/>
                  <a:cs typeface="Arial" panose="020B0604020202020204" pitchFamily="34" charset="0"/>
                </a:rPr>
                <a:t>Thanks for listening.</a:t>
              </a: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359D42C5-E4A1-40A4-9899-1F366A48077D}"/>
                </a:ext>
              </a:extLst>
            </p:cNvPr>
            <p:cNvSpPr/>
            <p:nvPr/>
          </p:nvSpPr>
          <p:spPr>
            <a:xfrm>
              <a:off x="263372" y="3086608"/>
              <a:ext cx="464596" cy="70788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F850DEBF-356D-4E45-82CE-1B411E02CCB3}"/>
                </a:ext>
              </a:extLst>
            </p:cNvPr>
            <p:cNvSpPr/>
            <p:nvPr/>
          </p:nvSpPr>
          <p:spPr>
            <a:xfrm>
              <a:off x="798991" y="3086608"/>
              <a:ext cx="124287" cy="70788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745691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D336F7B-9BCD-47BE-8F15-81241D5617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/>
          <a:lstStyle/>
          <a:p>
            <a:r>
              <a:rPr lang="en-US" altLang="zh-CN" dirty="0"/>
              <a:t>Critical moments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3E2DFB8-41D0-4F08-8918-3E35B41EC4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961" y="1972555"/>
            <a:ext cx="5117039" cy="456188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73DA7C5-A9B0-45B5-99BE-EFD0BA281C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6761" y="1957804"/>
            <a:ext cx="5857875" cy="3914775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C822809B-70B1-453D-83EC-01CD9499082D}"/>
              </a:ext>
            </a:extLst>
          </p:cNvPr>
          <p:cNvSpPr/>
          <p:nvPr/>
        </p:nvSpPr>
        <p:spPr>
          <a:xfrm>
            <a:off x="361025" y="985421"/>
            <a:ext cx="11469950" cy="457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0A64E4B-1E63-4CDD-80C7-996DA711AD35}"/>
              </a:ext>
            </a:extLst>
          </p:cNvPr>
          <p:cNvSpPr txBox="1"/>
          <p:nvPr/>
        </p:nvSpPr>
        <p:spPr>
          <a:xfrm>
            <a:off x="258930" y="393101"/>
            <a:ext cx="8993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Pipeline Basics</a:t>
            </a:r>
          </a:p>
        </p:txBody>
      </p:sp>
    </p:spTree>
    <p:extLst>
      <p:ext uri="{BB962C8B-B14F-4D97-AF65-F5344CB8AC3E}">
        <p14:creationId xmlns:p14="http://schemas.microsoft.com/office/powerpoint/2010/main" val="9296935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E0CB612-F244-4422-A2F6-C11E6AE4A8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>
            <a:norm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Limitations of pipelining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Nonuniform partitioning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Decreasing returns to pipeline depth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Stages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AMD Zen2(3</a:t>
            </a:r>
            <a:r>
              <a:rPr lang="en-US" altLang="zh-CN" sz="2400" baseline="30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th 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Gen Ryzen): 19 stages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Intel Ice Lake(10</a:t>
            </a:r>
            <a:r>
              <a:rPr lang="en-US" altLang="zh-CN" sz="2400" baseline="30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th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Gen core): 14-19 stages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8C31060-A92C-4E59-8ED0-C2759AB219FA}"/>
              </a:ext>
            </a:extLst>
          </p:cNvPr>
          <p:cNvSpPr/>
          <p:nvPr/>
        </p:nvSpPr>
        <p:spPr>
          <a:xfrm>
            <a:off x="361025" y="985421"/>
            <a:ext cx="11469950" cy="457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7E208D3-BE21-4F77-9782-9BD2E02AA410}"/>
              </a:ext>
            </a:extLst>
          </p:cNvPr>
          <p:cNvSpPr txBox="1"/>
          <p:nvPr/>
        </p:nvSpPr>
        <p:spPr>
          <a:xfrm>
            <a:off x="258930" y="393101"/>
            <a:ext cx="8993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Pipeline Basics</a:t>
            </a:r>
          </a:p>
        </p:txBody>
      </p:sp>
    </p:spTree>
    <p:extLst>
      <p:ext uri="{BB962C8B-B14F-4D97-AF65-F5344CB8AC3E}">
        <p14:creationId xmlns:p14="http://schemas.microsoft.com/office/powerpoint/2010/main" val="41103257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D0CE2955-BAA5-4A9E-919F-11FBD4EDF27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741698" y="1219201"/>
            <a:ext cx="4874011" cy="554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110AFBED-9EE8-4E5B-BD85-A63016ECAF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85881" y="1031140"/>
            <a:ext cx="4067919" cy="58268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F7B6D255-D328-4AAF-B871-9309E8F5E2FA}"/>
              </a:ext>
            </a:extLst>
          </p:cNvPr>
          <p:cNvSpPr/>
          <p:nvPr/>
        </p:nvSpPr>
        <p:spPr>
          <a:xfrm>
            <a:off x="361025" y="985421"/>
            <a:ext cx="11469950" cy="457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36C08C8-C7F4-47C6-91F9-9BC7E20C8FCE}"/>
              </a:ext>
            </a:extLst>
          </p:cNvPr>
          <p:cNvSpPr txBox="1"/>
          <p:nvPr/>
        </p:nvSpPr>
        <p:spPr>
          <a:xfrm>
            <a:off x="258930" y="393101"/>
            <a:ext cx="8993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SEQ-&gt;SEQ+</a:t>
            </a:r>
          </a:p>
        </p:txBody>
      </p:sp>
    </p:spTree>
    <p:extLst>
      <p:ext uri="{BB962C8B-B14F-4D97-AF65-F5344CB8AC3E}">
        <p14:creationId xmlns:p14="http://schemas.microsoft.com/office/powerpoint/2010/main" val="22510822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2EFA124-0B57-47D6-B2C9-16C420BFB9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1241"/>
            <a:ext cx="10515600" cy="4351338"/>
          </a:xfrm>
        </p:spPr>
        <p:txBody>
          <a:bodyPr/>
          <a:lstStyle/>
          <a:p>
            <a:r>
              <a:rPr lang="en-US" altLang="zh-CN" dirty="0"/>
              <a:t>Circuit retiming</a:t>
            </a:r>
          </a:p>
          <a:p>
            <a:r>
              <a:rPr lang="en-US" altLang="zh-CN" dirty="0"/>
              <a:t>PC update stage</a:t>
            </a:r>
          </a:p>
          <a:p>
            <a:r>
              <a:rPr lang="en-US" altLang="zh-CN" dirty="0"/>
              <a:t>No hardware PC registers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F6C9F96-0A03-456D-9C31-922366B87AA4}"/>
              </a:ext>
            </a:extLst>
          </p:cNvPr>
          <p:cNvSpPr/>
          <p:nvPr/>
        </p:nvSpPr>
        <p:spPr>
          <a:xfrm>
            <a:off x="361025" y="985421"/>
            <a:ext cx="11469950" cy="457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38E4EAC-AEF1-41A8-A87A-FABBF6EB49BB}"/>
              </a:ext>
            </a:extLst>
          </p:cNvPr>
          <p:cNvSpPr txBox="1"/>
          <p:nvPr/>
        </p:nvSpPr>
        <p:spPr>
          <a:xfrm>
            <a:off x="258930" y="393101"/>
            <a:ext cx="8993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SEQ-&gt;SEQ+</a:t>
            </a:r>
          </a:p>
        </p:txBody>
      </p:sp>
    </p:spTree>
    <p:extLst>
      <p:ext uri="{BB962C8B-B14F-4D97-AF65-F5344CB8AC3E}">
        <p14:creationId xmlns:p14="http://schemas.microsoft.com/office/powerpoint/2010/main" val="34297607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C26CF539-4136-40F8-B7B2-C575482153D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67067" y="1114285"/>
            <a:ext cx="3940001" cy="5648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CAD82FA-628E-494B-8272-A2F05FB8799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84933" y="1207140"/>
            <a:ext cx="4409158" cy="565086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4C620D19-A575-4F2C-8DD5-A69E7185CDED}"/>
              </a:ext>
            </a:extLst>
          </p:cNvPr>
          <p:cNvSpPr/>
          <p:nvPr/>
        </p:nvSpPr>
        <p:spPr>
          <a:xfrm>
            <a:off x="361025" y="985421"/>
            <a:ext cx="11469950" cy="457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6887C0A-7E20-40A9-9948-4E3CF2CCCF7D}"/>
              </a:ext>
            </a:extLst>
          </p:cNvPr>
          <p:cNvSpPr txBox="1"/>
          <p:nvPr/>
        </p:nvSpPr>
        <p:spPr>
          <a:xfrm>
            <a:off x="258930" y="393101"/>
            <a:ext cx="8993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SEQ+-&gt;PIPE-</a:t>
            </a:r>
          </a:p>
        </p:txBody>
      </p:sp>
    </p:spTree>
    <p:extLst>
      <p:ext uri="{BB962C8B-B14F-4D97-AF65-F5344CB8AC3E}">
        <p14:creationId xmlns:p14="http://schemas.microsoft.com/office/powerpoint/2010/main" val="30964287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D1A4445-74C1-4516-BA8F-B0C1BAE159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2488"/>
            <a:ext cx="10515600" cy="4351338"/>
          </a:xfrm>
        </p:spPr>
        <p:txBody>
          <a:bodyPr/>
          <a:lstStyle/>
          <a:p>
            <a:r>
              <a:rPr lang="en-US" altLang="zh-CN" dirty="0"/>
              <a:t>Adding pipeline registers</a:t>
            </a:r>
          </a:p>
          <a:p>
            <a:endParaRPr lang="en-US" altLang="zh-CN" dirty="0"/>
          </a:p>
          <a:p>
            <a:r>
              <a:rPr lang="en-US" altLang="zh-CN" dirty="0"/>
              <a:t>Select PC</a:t>
            </a:r>
          </a:p>
          <a:p>
            <a:endParaRPr lang="en-US" altLang="zh-CN" dirty="0"/>
          </a:p>
          <a:p>
            <a:r>
              <a:rPr lang="en-US" altLang="zh-CN" dirty="0"/>
              <a:t>Select A: Since </a:t>
            </a:r>
            <a:r>
              <a:rPr lang="en-US" altLang="zh-CN" dirty="0" err="1"/>
              <a:t>valP</a:t>
            </a:r>
            <a:r>
              <a:rPr lang="en-US" altLang="zh-CN" dirty="0"/>
              <a:t> is only used in the Memory period of call and in the Execute period of </a:t>
            </a:r>
            <a:r>
              <a:rPr lang="en-US" altLang="zh-CN" dirty="0" err="1"/>
              <a:t>jXX</a:t>
            </a:r>
            <a:r>
              <a:rPr lang="en-US" altLang="zh-CN" dirty="0"/>
              <a:t> and both of them do not need </a:t>
            </a:r>
            <a:r>
              <a:rPr lang="en-US" altLang="zh-CN" dirty="0" err="1"/>
              <a:t>valA</a:t>
            </a:r>
            <a:r>
              <a:rPr lang="en-US" altLang="zh-CN" dirty="0"/>
              <a:t>,  Select A module is used to reduce the number of registers.</a:t>
            </a:r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E88B30E-0BAA-44FD-9885-7C91E1454643}"/>
              </a:ext>
            </a:extLst>
          </p:cNvPr>
          <p:cNvSpPr/>
          <p:nvPr/>
        </p:nvSpPr>
        <p:spPr>
          <a:xfrm>
            <a:off x="361025" y="985421"/>
            <a:ext cx="11469950" cy="457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E69BB13-5905-473A-8559-E370761C5BB1}"/>
              </a:ext>
            </a:extLst>
          </p:cNvPr>
          <p:cNvSpPr txBox="1"/>
          <p:nvPr/>
        </p:nvSpPr>
        <p:spPr>
          <a:xfrm>
            <a:off x="258930" y="393101"/>
            <a:ext cx="8993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SEQ+-&gt;PIPE-</a:t>
            </a:r>
          </a:p>
        </p:txBody>
      </p:sp>
    </p:spTree>
    <p:extLst>
      <p:ext uri="{BB962C8B-B14F-4D97-AF65-F5344CB8AC3E}">
        <p14:creationId xmlns:p14="http://schemas.microsoft.com/office/powerpoint/2010/main" val="20564498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199</TotalTime>
  <Words>636</Words>
  <Application>Microsoft Office PowerPoint</Application>
  <PresentationFormat>宽屏</PresentationFormat>
  <Paragraphs>133</Paragraphs>
  <Slides>35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35</vt:i4>
      </vt:variant>
    </vt:vector>
  </HeadingPairs>
  <TitlesOfParts>
    <vt:vector size="41" baseType="lpstr">
      <vt:lpstr>等线</vt:lpstr>
      <vt:lpstr>等线 Light</vt:lpstr>
      <vt:lpstr>微软雅黑</vt:lpstr>
      <vt:lpstr>Arial</vt:lpstr>
      <vt:lpstr>Cambria Math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Processor Arch: Pipelined The Memory Hierarchy</dc:title>
  <dc:creator>怡馨 宋</dc:creator>
  <cp:lastModifiedBy>怡馨 宋</cp:lastModifiedBy>
  <cp:revision>18</cp:revision>
  <dcterms:created xsi:type="dcterms:W3CDTF">2021-10-09T01:37:22Z</dcterms:created>
  <dcterms:modified xsi:type="dcterms:W3CDTF">2021-10-10T05:51:07Z</dcterms:modified>
</cp:coreProperties>
</file>